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0" r:id="rId6"/>
    <p:sldId id="257" r:id="rId7"/>
    <p:sldId id="267" r:id="rId8"/>
    <p:sldId id="258" r:id="rId9"/>
    <p:sldId id="266" r:id="rId10"/>
    <p:sldId id="259" r:id="rId11"/>
    <p:sldId id="261" r:id="rId12"/>
    <p:sldId id="265" r:id="rId13"/>
    <p:sldId id="262" r:id="rId14"/>
    <p:sldId id="269" r:id="rId15"/>
    <p:sldId id="263" r:id="rId16"/>
    <p:sldId id="268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56CCAF-FCC1-41FE-994D-A461655B04B7}" v="138" dt="2023-07-25T14:50:11.4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32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72C964-AC74-F54E-2D55-107CF629D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FAD5993-6608-E899-823B-191054A5ED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274FD1-AB7F-EF1C-49E5-42D0EFBDA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53D34-B9A1-4DCA-B6C6-779B05305F8C}" type="datetimeFigureOut">
              <a:rPr lang="fr-FR" smtClean="0"/>
              <a:t>27/07/2023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2281EB-5FB0-DD92-A3DF-F152F25EA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E881B0-7040-CA20-1A3D-B48AE9690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2AF6-D2EF-44A4-9314-7356A0CFE4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039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19AB60-BDF0-B37C-E516-00D2FB5A2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C10CED2-98C3-EE6E-2931-14C80F0D54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6824D1-1117-8337-CB66-0649A6B48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53D34-B9A1-4DCA-B6C6-779B05305F8C}" type="datetimeFigureOut">
              <a:rPr lang="fr-FR" smtClean="0"/>
              <a:t>27/07/2023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D9273B-8DAC-D90E-961F-B600C391C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6AC225-8EAC-6F19-D766-C8AB33B47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2AF6-D2EF-44A4-9314-7356A0CFE4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889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CAACD96-8BF9-9E09-CE17-749FFF617D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D44E562-A55B-4E81-676C-2BA75A3C36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EEC8F7-63F6-6004-9609-54E0575BA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53D34-B9A1-4DCA-B6C6-779B05305F8C}" type="datetimeFigureOut">
              <a:rPr lang="fr-FR" smtClean="0"/>
              <a:t>27/07/2023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AD95A0-17DF-FBD9-53C9-F343A902D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23A8CB-E0F8-FE2D-A9F1-8E73AFCF4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2AF6-D2EF-44A4-9314-7356A0CFE4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727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B72740-3F46-8552-A4DD-92938DCBE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CA459A-40C2-A33C-29F9-11279D5403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128B43-B179-4693-66B3-261D8255A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53D34-B9A1-4DCA-B6C6-779B05305F8C}" type="datetimeFigureOut">
              <a:rPr lang="fr-FR" smtClean="0"/>
              <a:t>27/07/2023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54C7CE-AE39-EBCB-1D8F-00419CDE5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34F7A8-1C6D-62B4-C2AC-6A8CB13F7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2AF6-D2EF-44A4-9314-7356A0CFE4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300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B5B7B6-9FAA-9890-8F4B-C44A999CA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092187-E3C3-AE31-E7BE-141C4BA8C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D1BDAE-297B-BD01-75A1-BA312B7AE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53D34-B9A1-4DCA-B6C6-779B05305F8C}" type="datetimeFigureOut">
              <a:rPr lang="fr-FR" smtClean="0"/>
              <a:t>27/07/2023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B6FE68-11E3-BA02-BE18-FB6872568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B45A1F-4F10-5098-220F-E8F8810EB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2AF6-D2EF-44A4-9314-7356A0CFE4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5341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EE9B96-F631-4976-AD29-56B6DA0DC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C2BC0-8982-84BF-5503-0CB5CC4AE5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8CD852F-E23B-4FA5-F097-A922ED23DC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30DBAE0-1692-EE0A-4EC0-3EE1EF86A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53D34-B9A1-4DCA-B6C6-779B05305F8C}" type="datetimeFigureOut">
              <a:rPr lang="fr-FR" smtClean="0"/>
              <a:t>27/07/2023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4616B1-E1B0-4219-0BDA-F40FA6A77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C76E818-A785-F798-3342-4F2DDE260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2AF6-D2EF-44A4-9314-7356A0CFE4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987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CD8E18-7640-F458-DB9A-E85197E3F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FD1D0F-BF04-DD5F-755A-8DB5CCCEE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14B62B8-E78A-3A22-71D4-FCA9E6A8AD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D0BC22A-7C05-1F08-5AD6-AE02B2BD24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DD5C36F-C45F-7823-3AE9-BEB3672CC7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02D05D9-BDD3-22B9-70C2-59BE338C9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53D34-B9A1-4DCA-B6C6-779B05305F8C}" type="datetimeFigureOut">
              <a:rPr lang="fr-FR" smtClean="0"/>
              <a:t>27/07/2023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9E44245-2DE2-FEE8-A941-1DB91BF3D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77DF3C7-CFB5-2450-8F58-D4E0CEB9A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2AF6-D2EF-44A4-9314-7356A0CFE4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41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A9ACE5-D584-DEF9-CC26-A78B0EE3A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EFAA2B2-DA26-613B-309D-D0AAB3D07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53D34-B9A1-4DCA-B6C6-779B05305F8C}" type="datetimeFigureOut">
              <a:rPr lang="fr-FR" smtClean="0"/>
              <a:t>27/07/2023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7183632-4E05-854F-9639-D33167753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C6D0FE2-DE1A-6697-F512-C015B93DB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2AF6-D2EF-44A4-9314-7356A0CFE4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4842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34A2E8-2DB5-CBC9-1B5B-7CA95134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53D34-B9A1-4DCA-B6C6-779B05305F8C}" type="datetimeFigureOut">
              <a:rPr lang="fr-FR" smtClean="0"/>
              <a:t>27/07/2023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43BB0A-5A35-00B1-B526-0941A1077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8D44A4-138F-3B3C-6559-4F73CE549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2AF6-D2EF-44A4-9314-7356A0CFE4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695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CC6A0E-EC4F-78E3-C414-9B0E8909F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09CD31-74AF-2660-2E07-50FE4DA4B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DC3EF5-D718-5358-05BE-2CFDBE7DC0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A18F007-5C23-4327-B055-EBADA69EF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53D34-B9A1-4DCA-B6C6-779B05305F8C}" type="datetimeFigureOut">
              <a:rPr lang="fr-FR" smtClean="0"/>
              <a:t>27/07/2023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7B58B50-7C87-5F21-63C6-3A5936348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BF07087-8ED2-C172-7F8F-E800CD309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2AF6-D2EF-44A4-9314-7356A0CFE4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690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4E7C62-4B00-389B-3617-0BC07858A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E8086B5-FBDC-2884-3848-488FF5F38F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EF71D3E-1B04-D0EB-E5EF-FB2FDAFE09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25063D8-AA7B-2109-7AB1-D74E07CF2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53D34-B9A1-4DCA-B6C6-779B05305F8C}" type="datetimeFigureOut">
              <a:rPr lang="fr-FR" smtClean="0"/>
              <a:t>27/07/2023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69D3564-2434-7C62-830B-0607BD84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7E77DD-9A76-23DC-2AB9-ED749E7B1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2AF6-D2EF-44A4-9314-7356A0CFE4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214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104A114-5D3E-24A2-3475-7B7230418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AB79A8-32C6-0D36-30C2-7FB86BEFE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7B3D14-89A8-BE18-D9C8-C75E72B8D4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53D34-B9A1-4DCA-B6C6-779B05305F8C}" type="datetimeFigureOut">
              <a:rPr lang="fr-FR" smtClean="0"/>
              <a:t>27/07/2023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6CDE58-BF0B-BD8F-02F0-0A65DD246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DC98D4-6C4E-EEC8-C2EE-F46EA5BD2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22AF6-D2EF-44A4-9314-7356A0CFE4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215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1E9A3C08-DE15-FB74-8EE6-BD5E201E237D}"/>
              </a:ext>
            </a:extLst>
          </p:cNvPr>
          <p:cNvSpPr/>
          <p:nvPr/>
        </p:nvSpPr>
        <p:spPr>
          <a:xfrm>
            <a:off x="46939" y="36057"/>
            <a:ext cx="2021215" cy="181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Légende</a:t>
            </a:r>
          </a:p>
        </p:txBody>
      </p:sp>
      <p:pic>
        <p:nvPicPr>
          <p:cNvPr id="5" name="Graphique 4" descr="Dossier ouvert contour">
            <a:extLst>
              <a:ext uri="{FF2B5EF4-FFF2-40B4-BE49-F238E27FC236}">
                <a16:creationId xmlns:a16="http://schemas.microsoft.com/office/drawing/2014/main" id="{B4382B17-8A1A-6539-B67D-35157B2AD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2500" y="733425"/>
            <a:ext cx="914400" cy="914400"/>
          </a:xfrm>
          <a:prstGeom prst="rect">
            <a:avLst/>
          </a:prstGeom>
        </p:spPr>
      </p:pic>
      <p:pic>
        <p:nvPicPr>
          <p:cNvPr id="7" name="Graphique 6" descr="Document contour">
            <a:extLst>
              <a:ext uri="{FF2B5EF4-FFF2-40B4-BE49-F238E27FC236}">
                <a16:creationId xmlns:a16="http://schemas.microsoft.com/office/drawing/2014/main" id="{557A0368-D163-449D-4A8C-AFCECB4019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1146" y="5112752"/>
            <a:ext cx="914400" cy="914400"/>
          </a:xfrm>
          <a:prstGeom prst="rect">
            <a:avLst/>
          </a:prstGeom>
        </p:spPr>
      </p:pic>
      <p:pic>
        <p:nvPicPr>
          <p:cNvPr id="8" name="Graphique 7" descr="Document contour">
            <a:extLst>
              <a:ext uri="{FF2B5EF4-FFF2-40B4-BE49-F238E27FC236}">
                <a16:creationId xmlns:a16="http://schemas.microsoft.com/office/drawing/2014/main" id="{325EAD30-CF05-7629-4BB2-EA9198B4E8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7421" y="5112752"/>
            <a:ext cx="914400" cy="914400"/>
          </a:xfrm>
          <a:prstGeom prst="rect">
            <a:avLst/>
          </a:prstGeom>
        </p:spPr>
      </p:pic>
      <p:pic>
        <p:nvPicPr>
          <p:cNvPr id="9" name="Graphique 8" descr="Document contour">
            <a:extLst>
              <a:ext uri="{FF2B5EF4-FFF2-40B4-BE49-F238E27FC236}">
                <a16:creationId xmlns:a16="http://schemas.microsoft.com/office/drawing/2014/main" id="{BEE003DB-C1CA-0B16-7F85-8D60B1DB29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24171" y="5112752"/>
            <a:ext cx="914400" cy="914400"/>
          </a:xfrm>
          <a:prstGeom prst="rect">
            <a:avLst/>
          </a:prstGeom>
        </p:spPr>
      </p:pic>
      <p:pic>
        <p:nvPicPr>
          <p:cNvPr id="10" name="Graphique 9" descr="Document contour">
            <a:extLst>
              <a:ext uri="{FF2B5EF4-FFF2-40B4-BE49-F238E27FC236}">
                <a16:creationId xmlns:a16="http://schemas.microsoft.com/office/drawing/2014/main" id="{FE0C7C1C-F946-9AEF-11D4-C5DF8A6C27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71871" y="5112752"/>
            <a:ext cx="914400" cy="914400"/>
          </a:xfrm>
          <a:prstGeom prst="rect">
            <a:avLst/>
          </a:prstGeom>
        </p:spPr>
      </p:pic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3AD6588-F382-2562-9556-BF86488B56AC}"/>
              </a:ext>
            </a:extLst>
          </p:cNvPr>
          <p:cNvSpPr/>
          <p:nvPr/>
        </p:nvSpPr>
        <p:spPr>
          <a:xfrm rot="5400000" flipV="1">
            <a:off x="1729740" y="4677461"/>
            <a:ext cx="390525" cy="26814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E9D197F-EC92-1A0C-3751-1AD43FC2AE3D}"/>
              </a:ext>
            </a:extLst>
          </p:cNvPr>
          <p:cNvSpPr txBox="1"/>
          <p:nvPr/>
        </p:nvSpPr>
        <p:spPr>
          <a:xfrm>
            <a:off x="690655" y="6290041"/>
            <a:ext cx="2502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/>
              <a:t>Binaires associés aux pièces fournies </a:t>
            </a:r>
          </a:p>
          <a:p>
            <a:pPr algn="ctr"/>
            <a:r>
              <a:rPr lang="fr-FR" sz="1200" dirty="0"/>
              <a:t>par le pétitionnaire</a:t>
            </a:r>
          </a:p>
        </p:txBody>
      </p:sp>
      <p:pic>
        <p:nvPicPr>
          <p:cNvPr id="13" name="Graphique 12" descr="Document contour">
            <a:extLst>
              <a:ext uri="{FF2B5EF4-FFF2-40B4-BE49-F238E27FC236}">
                <a16:creationId xmlns:a16="http://schemas.microsoft.com/office/drawing/2014/main" id="{157AA4FF-CA12-9B3D-FCB1-1310FBB2D6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54507" y="5112752"/>
            <a:ext cx="914400" cy="914400"/>
          </a:xfrm>
          <a:prstGeom prst="rect">
            <a:avLst/>
          </a:prstGeom>
        </p:spPr>
      </p:pic>
      <p:pic>
        <p:nvPicPr>
          <p:cNvPr id="14" name="Graphique 13" descr="Document contour">
            <a:extLst>
              <a:ext uri="{FF2B5EF4-FFF2-40B4-BE49-F238E27FC236}">
                <a16:creationId xmlns:a16="http://schemas.microsoft.com/office/drawing/2014/main" id="{D7FF49FE-2E63-7423-A64C-43D55888D2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30782" y="5112752"/>
            <a:ext cx="914400" cy="914400"/>
          </a:xfrm>
          <a:prstGeom prst="rect">
            <a:avLst/>
          </a:prstGeom>
        </p:spPr>
      </p:pic>
      <p:pic>
        <p:nvPicPr>
          <p:cNvPr id="15" name="Graphique 14" descr="Document contour">
            <a:extLst>
              <a:ext uri="{FF2B5EF4-FFF2-40B4-BE49-F238E27FC236}">
                <a16:creationId xmlns:a16="http://schemas.microsoft.com/office/drawing/2014/main" id="{B89F8907-5D6D-3B61-85F8-D9280743BF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97532" y="5112752"/>
            <a:ext cx="914400" cy="914400"/>
          </a:xfrm>
          <a:prstGeom prst="rect">
            <a:avLst/>
          </a:prstGeom>
        </p:spPr>
      </p:pic>
      <p:pic>
        <p:nvPicPr>
          <p:cNvPr id="16" name="Graphique 15" descr="Document contour">
            <a:extLst>
              <a:ext uri="{FF2B5EF4-FFF2-40B4-BE49-F238E27FC236}">
                <a16:creationId xmlns:a16="http://schemas.microsoft.com/office/drawing/2014/main" id="{C309076B-663B-7553-6FEF-467C7A98FF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45232" y="5112752"/>
            <a:ext cx="914400" cy="914400"/>
          </a:xfrm>
          <a:prstGeom prst="rect">
            <a:avLst/>
          </a:prstGeom>
        </p:spPr>
      </p:pic>
      <p:sp>
        <p:nvSpPr>
          <p:cNvPr id="17" name="Accolade fermante 16">
            <a:extLst>
              <a:ext uri="{FF2B5EF4-FFF2-40B4-BE49-F238E27FC236}">
                <a16:creationId xmlns:a16="http://schemas.microsoft.com/office/drawing/2014/main" id="{1B5B99B5-6953-82DD-2D55-130E80FC1FC5}"/>
              </a:ext>
            </a:extLst>
          </p:cNvPr>
          <p:cNvSpPr/>
          <p:nvPr/>
        </p:nvSpPr>
        <p:spPr>
          <a:xfrm rot="5400000" flipV="1">
            <a:off x="6303101" y="4677461"/>
            <a:ext cx="390525" cy="26814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10D388F-0E8D-09A2-A09B-FB770B8CFB67}"/>
              </a:ext>
            </a:extLst>
          </p:cNvPr>
          <p:cNvSpPr txBox="1"/>
          <p:nvPr/>
        </p:nvSpPr>
        <p:spPr>
          <a:xfrm>
            <a:off x="4893506" y="6290041"/>
            <a:ext cx="3243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/>
              <a:t>Binaires associés aux autres documents produits </a:t>
            </a:r>
          </a:p>
          <a:p>
            <a:pPr algn="ctr"/>
            <a:r>
              <a:rPr lang="fr-FR" sz="1200" dirty="0"/>
              <a:t>durant l’instruction et au-delà</a:t>
            </a:r>
          </a:p>
        </p:txBody>
      </p:sp>
      <p:pic>
        <p:nvPicPr>
          <p:cNvPr id="20" name="Graphique 19" descr="Porte-bloc contour">
            <a:extLst>
              <a:ext uri="{FF2B5EF4-FFF2-40B4-BE49-F238E27FC236}">
                <a16:creationId xmlns:a16="http://schemas.microsoft.com/office/drawing/2014/main" id="{23E171CF-01A0-6FAC-4F4D-C8507E5F16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56009" y="202474"/>
            <a:ext cx="914400" cy="91440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7C34E7B4-1853-EE57-FF82-D55894E9D35C}"/>
              </a:ext>
            </a:extLst>
          </p:cNvPr>
          <p:cNvSpPr txBox="1"/>
          <p:nvPr/>
        </p:nvSpPr>
        <p:spPr>
          <a:xfrm>
            <a:off x="3139902" y="1023521"/>
            <a:ext cx="658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/>
              <a:t>DAU</a:t>
            </a:r>
          </a:p>
        </p:txBody>
      </p:sp>
      <p:cxnSp>
        <p:nvCxnSpPr>
          <p:cNvPr id="23" name="Connecteur : en angle 22">
            <a:extLst>
              <a:ext uri="{FF2B5EF4-FFF2-40B4-BE49-F238E27FC236}">
                <a16:creationId xmlns:a16="http://schemas.microsoft.com/office/drawing/2014/main" id="{47E41116-CB5F-9C81-8988-78823700034A}"/>
              </a:ext>
            </a:extLst>
          </p:cNvPr>
          <p:cNvCxnSpPr>
            <a:stCxn id="5" idx="3"/>
            <a:endCxn id="20" idx="1"/>
          </p:cNvCxnSpPr>
          <p:nvPr/>
        </p:nvCxnSpPr>
        <p:spPr>
          <a:xfrm flipV="1">
            <a:off x="4656900" y="659674"/>
            <a:ext cx="499109" cy="53095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C8CB1881-C0EB-2E38-4DC6-2F25A5A1AAF4}"/>
              </a:ext>
            </a:extLst>
          </p:cNvPr>
          <p:cNvSpPr txBox="1"/>
          <p:nvPr/>
        </p:nvSpPr>
        <p:spPr>
          <a:xfrm>
            <a:off x="7367529" y="479010"/>
            <a:ext cx="2684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/>
              <a:t>Métadonnées associées au dossier dans</a:t>
            </a:r>
          </a:p>
          <a:p>
            <a:pPr algn="ctr"/>
            <a:r>
              <a:rPr lang="fr-FR" sz="1200" dirty="0"/>
              <a:t>son ensemble (dont événements)</a:t>
            </a:r>
          </a:p>
        </p:txBody>
      </p:sp>
      <p:pic>
        <p:nvPicPr>
          <p:cNvPr id="25" name="Graphique 24" descr="Porte-bloc contour">
            <a:extLst>
              <a:ext uri="{FF2B5EF4-FFF2-40B4-BE49-F238E27FC236}">
                <a16:creationId xmlns:a16="http://schemas.microsoft.com/office/drawing/2014/main" id="{256A3162-8BEE-0E56-C366-63FB869CA2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59272" y="1059872"/>
            <a:ext cx="914400" cy="914400"/>
          </a:xfrm>
          <a:prstGeom prst="rect">
            <a:avLst/>
          </a:prstGeom>
        </p:spPr>
      </p:pic>
      <p:pic>
        <p:nvPicPr>
          <p:cNvPr id="26" name="Graphique 25" descr="Porte-bloc contour">
            <a:extLst>
              <a:ext uri="{FF2B5EF4-FFF2-40B4-BE49-F238E27FC236}">
                <a16:creationId xmlns:a16="http://schemas.microsoft.com/office/drawing/2014/main" id="{B74D02E9-B58D-6FDB-27BE-5E45BF78C5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97463" y="1059872"/>
            <a:ext cx="914400" cy="914400"/>
          </a:xfrm>
          <a:prstGeom prst="rect">
            <a:avLst/>
          </a:prstGeom>
        </p:spPr>
      </p:pic>
      <p:pic>
        <p:nvPicPr>
          <p:cNvPr id="27" name="Graphique 26" descr="Porte-bloc contour">
            <a:extLst>
              <a:ext uri="{FF2B5EF4-FFF2-40B4-BE49-F238E27FC236}">
                <a16:creationId xmlns:a16="http://schemas.microsoft.com/office/drawing/2014/main" id="{6F2CB596-C2C2-C3E2-B4A7-37B4D355A7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35654" y="1061716"/>
            <a:ext cx="914400" cy="914400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89BE997B-2274-B39E-9B15-4ED65C77B4E6}"/>
              </a:ext>
            </a:extLst>
          </p:cNvPr>
          <p:cNvSpPr txBox="1"/>
          <p:nvPr/>
        </p:nvSpPr>
        <p:spPr>
          <a:xfrm>
            <a:off x="7430445" y="1286239"/>
            <a:ext cx="2607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/>
              <a:t>Métadonnées relatives au(x) terrain(s) </a:t>
            </a:r>
          </a:p>
          <a:p>
            <a:pPr algn="ctr"/>
            <a:r>
              <a:rPr lang="fr-FR" sz="1200" dirty="0"/>
              <a:t>concerné(s) par la DAU</a:t>
            </a:r>
          </a:p>
        </p:txBody>
      </p:sp>
      <p:pic>
        <p:nvPicPr>
          <p:cNvPr id="29" name="Graphique 28" descr="Porte-bloc contour">
            <a:extLst>
              <a:ext uri="{FF2B5EF4-FFF2-40B4-BE49-F238E27FC236}">
                <a16:creationId xmlns:a16="http://schemas.microsoft.com/office/drawing/2014/main" id="{4A854687-2C03-9FED-7030-791A28519C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56009" y="1939472"/>
            <a:ext cx="914400" cy="914400"/>
          </a:xfrm>
          <a:prstGeom prst="rect">
            <a:avLst/>
          </a:prstGeom>
        </p:spPr>
      </p:pic>
      <p:pic>
        <p:nvPicPr>
          <p:cNvPr id="30" name="Graphique 29" descr="Porte-bloc contour">
            <a:extLst>
              <a:ext uri="{FF2B5EF4-FFF2-40B4-BE49-F238E27FC236}">
                <a16:creationId xmlns:a16="http://schemas.microsoft.com/office/drawing/2014/main" id="{7948514A-7F8F-03DD-C0F7-C2B533DBB7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94200" y="1939472"/>
            <a:ext cx="914400" cy="914400"/>
          </a:xfrm>
          <a:prstGeom prst="rect">
            <a:avLst/>
          </a:prstGeom>
        </p:spPr>
      </p:pic>
      <p:pic>
        <p:nvPicPr>
          <p:cNvPr id="31" name="Graphique 30" descr="Porte-bloc contour">
            <a:extLst>
              <a:ext uri="{FF2B5EF4-FFF2-40B4-BE49-F238E27FC236}">
                <a16:creationId xmlns:a16="http://schemas.microsoft.com/office/drawing/2014/main" id="{7060EE49-C783-3524-9DBA-3EC189BB61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32391" y="1941316"/>
            <a:ext cx="914400" cy="914400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61997473-BB23-3892-5C85-2C652E204A5C}"/>
              </a:ext>
            </a:extLst>
          </p:cNvPr>
          <p:cNvSpPr txBox="1"/>
          <p:nvPr/>
        </p:nvSpPr>
        <p:spPr>
          <a:xfrm>
            <a:off x="7346000" y="2165839"/>
            <a:ext cx="2776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/>
              <a:t>Métadonnées relatives au(x) personne(s) </a:t>
            </a:r>
          </a:p>
          <a:p>
            <a:pPr algn="ctr"/>
            <a:r>
              <a:rPr lang="fr-FR" sz="1200" dirty="0"/>
              <a:t>concernée(s) par la DAU</a:t>
            </a:r>
          </a:p>
        </p:txBody>
      </p:sp>
      <p:cxnSp>
        <p:nvCxnSpPr>
          <p:cNvPr id="33" name="Connecteur : en angle 32">
            <a:extLst>
              <a:ext uri="{FF2B5EF4-FFF2-40B4-BE49-F238E27FC236}">
                <a16:creationId xmlns:a16="http://schemas.microsoft.com/office/drawing/2014/main" id="{DFFC1B65-BFE7-C5BE-B7C1-84C682EA12D5}"/>
              </a:ext>
            </a:extLst>
          </p:cNvPr>
          <p:cNvCxnSpPr>
            <a:cxnSpLocks/>
            <a:stCxn id="5" idx="3"/>
            <a:endCxn id="25" idx="1"/>
          </p:cNvCxnSpPr>
          <p:nvPr/>
        </p:nvCxnSpPr>
        <p:spPr>
          <a:xfrm>
            <a:off x="4656900" y="1190625"/>
            <a:ext cx="502372" cy="32644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 : en angle 35">
            <a:extLst>
              <a:ext uri="{FF2B5EF4-FFF2-40B4-BE49-F238E27FC236}">
                <a16:creationId xmlns:a16="http://schemas.microsoft.com/office/drawing/2014/main" id="{6316CF75-FFB5-4EFF-25BB-3AAC7AACA465}"/>
              </a:ext>
            </a:extLst>
          </p:cNvPr>
          <p:cNvCxnSpPr>
            <a:cxnSpLocks/>
            <a:stCxn id="5" idx="3"/>
            <a:endCxn id="29" idx="1"/>
          </p:cNvCxnSpPr>
          <p:nvPr/>
        </p:nvCxnSpPr>
        <p:spPr>
          <a:xfrm>
            <a:off x="4656900" y="1190625"/>
            <a:ext cx="499109" cy="120604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Graphique 38" descr="Porte-bloc contour">
            <a:extLst>
              <a:ext uri="{FF2B5EF4-FFF2-40B4-BE49-F238E27FC236}">
                <a16:creationId xmlns:a16="http://schemas.microsoft.com/office/drawing/2014/main" id="{99BFB086-8F47-9F21-157D-BBEA28EFAD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1146" y="4278510"/>
            <a:ext cx="914400" cy="914400"/>
          </a:xfrm>
          <a:prstGeom prst="rect">
            <a:avLst/>
          </a:prstGeom>
        </p:spPr>
      </p:pic>
      <p:pic>
        <p:nvPicPr>
          <p:cNvPr id="40" name="Graphique 39" descr="Porte-bloc contour">
            <a:extLst>
              <a:ext uri="{FF2B5EF4-FFF2-40B4-BE49-F238E27FC236}">
                <a16:creationId xmlns:a16="http://schemas.microsoft.com/office/drawing/2014/main" id="{747FF9C0-0AEF-5221-BAEA-94902A4CE4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7421" y="4278510"/>
            <a:ext cx="914400" cy="914400"/>
          </a:xfrm>
          <a:prstGeom prst="rect">
            <a:avLst/>
          </a:prstGeom>
        </p:spPr>
      </p:pic>
      <p:pic>
        <p:nvPicPr>
          <p:cNvPr id="41" name="Graphique 40" descr="Porte-bloc contour">
            <a:extLst>
              <a:ext uri="{FF2B5EF4-FFF2-40B4-BE49-F238E27FC236}">
                <a16:creationId xmlns:a16="http://schemas.microsoft.com/office/drawing/2014/main" id="{B56F4B9F-700E-3721-B183-5273D91634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24171" y="4278510"/>
            <a:ext cx="914400" cy="914400"/>
          </a:xfrm>
          <a:prstGeom prst="rect">
            <a:avLst/>
          </a:prstGeom>
        </p:spPr>
      </p:pic>
      <p:pic>
        <p:nvPicPr>
          <p:cNvPr id="42" name="Graphique 41" descr="Porte-bloc contour">
            <a:extLst>
              <a:ext uri="{FF2B5EF4-FFF2-40B4-BE49-F238E27FC236}">
                <a16:creationId xmlns:a16="http://schemas.microsoft.com/office/drawing/2014/main" id="{D9D06F09-506F-85C0-03D0-84B0D81A9D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62346" y="4278510"/>
            <a:ext cx="914400" cy="914400"/>
          </a:xfrm>
          <a:prstGeom prst="rect">
            <a:avLst/>
          </a:prstGeom>
        </p:spPr>
      </p:pic>
      <p:sp>
        <p:nvSpPr>
          <p:cNvPr id="43" name="Accolade fermante 42">
            <a:extLst>
              <a:ext uri="{FF2B5EF4-FFF2-40B4-BE49-F238E27FC236}">
                <a16:creationId xmlns:a16="http://schemas.microsoft.com/office/drawing/2014/main" id="{D9B00AFC-3DD0-D0CC-2867-D4400238A389}"/>
              </a:ext>
            </a:extLst>
          </p:cNvPr>
          <p:cNvSpPr/>
          <p:nvPr/>
        </p:nvSpPr>
        <p:spPr>
          <a:xfrm rot="5400000" flipH="1" flipV="1">
            <a:off x="1720964" y="2940183"/>
            <a:ext cx="373242" cy="26814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378BB7DF-B6CE-C758-E506-FC9B7B038186}"/>
              </a:ext>
            </a:extLst>
          </p:cNvPr>
          <p:cNvSpPr txBox="1"/>
          <p:nvPr/>
        </p:nvSpPr>
        <p:spPr>
          <a:xfrm>
            <a:off x="449139" y="3674487"/>
            <a:ext cx="2950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/>
              <a:t>Métadonnées associées aux pièces fournies </a:t>
            </a:r>
          </a:p>
          <a:p>
            <a:pPr algn="ctr"/>
            <a:r>
              <a:rPr lang="fr-FR" sz="1200" dirty="0"/>
              <a:t>par le pétitionnaire (1)</a:t>
            </a:r>
          </a:p>
        </p:txBody>
      </p:sp>
      <p:cxnSp>
        <p:nvCxnSpPr>
          <p:cNvPr id="45" name="Connecteur : en angle 44">
            <a:extLst>
              <a:ext uri="{FF2B5EF4-FFF2-40B4-BE49-F238E27FC236}">
                <a16:creationId xmlns:a16="http://schemas.microsoft.com/office/drawing/2014/main" id="{471B64F0-66B2-2315-B7F0-18DED82FD0DE}"/>
              </a:ext>
            </a:extLst>
          </p:cNvPr>
          <p:cNvCxnSpPr>
            <a:cxnSpLocks/>
            <a:stCxn id="5" idx="2"/>
            <a:endCxn id="42" idx="3"/>
          </p:cNvCxnSpPr>
          <p:nvPr/>
        </p:nvCxnSpPr>
        <p:spPr>
          <a:xfrm rot="5400000">
            <a:off x="2244281" y="2780290"/>
            <a:ext cx="3087885" cy="82295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Graphique 47" descr="Porte-bloc contour">
            <a:extLst>
              <a:ext uri="{FF2B5EF4-FFF2-40B4-BE49-F238E27FC236}">
                <a16:creationId xmlns:a16="http://schemas.microsoft.com/office/drawing/2014/main" id="{F14C7BDE-C078-EEB3-6C62-03A27AC6F0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09233" y="4278510"/>
            <a:ext cx="914400" cy="914400"/>
          </a:xfrm>
          <a:prstGeom prst="rect">
            <a:avLst/>
          </a:prstGeom>
        </p:spPr>
      </p:pic>
      <p:pic>
        <p:nvPicPr>
          <p:cNvPr id="49" name="Graphique 48" descr="Porte-bloc contour">
            <a:extLst>
              <a:ext uri="{FF2B5EF4-FFF2-40B4-BE49-F238E27FC236}">
                <a16:creationId xmlns:a16="http://schemas.microsoft.com/office/drawing/2014/main" id="{84E84A20-0AD8-B18E-C916-BACBABE996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85508" y="4278510"/>
            <a:ext cx="914400" cy="914400"/>
          </a:xfrm>
          <a:prstGeom prst="rect">
            <a:avLst/>
          </a:prstGeom>
        </p:spPr>
      </p:pic>
      <p:pic>
        <p:nvPicPr>
          <p:cNvPr id="50" name="Graphique 49" descr="Porte-bloc contour">
            <a:extLst>
              <a:ext uri="{FF2B5EF4-FFF2-40B4-BE49-F238E27FC236}">
                <a16:creationId xmlns:a16="http://schemas.microsoft.com/office/drawing/2014/main" id="{D5C4068E-05DA-E271-F28C-382C0049FF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52258" y="4278510"/>
            <a:ext cx="914400" cy="914400"/>
          </a:xfrm>
          <a:prstGeom prst="rect">
            <a:avLst/>
          </a:prstGeom>
        </p:spPr>
      </p:pic>
      <p:pic>
        <p:nvPicPr>
          <p:cNvPr id="51" name="Graphique 50" descr="Porte-bloc contour">
            <a:extLst>
              <a:ext uri="{FF2B5EF4-FFF2-40B4-BE49-F238E27FC236}">
                <a16:creationId xmlns:a16="http://schemas.microsoft.com/office/drawing/2014/main" id="{B47E6F83-3FAC-D6BB-6F01-FCC070723B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90433" y="4278510"/>
            <a:ext cx="914400" cy="914400"/>
          </a:xfrm>
          <a:prstGeom prst="rect">
            <a:avLst/>
          </a:prstGeom>
        </p:spPr>
      </p:pic>
      <p:sp>
        <p:nvSpPr>
          <p:cNvPr id="52" name="Accolade fermante 51">
            <a:extLst>
              <a:ext uri="{FF2B5EF4-FFF2-40B4-BE49-F238E27FC236}">
                <a16:creationId xmlns:a16="http://schemas.microsoft.com/office/drawing/2014/main" id="{92F17176-F73F-078D-1C82-B27BB9BE3698}"/>
              </a:ext>
            </a:extLst>
          </p:cNvPr>
          <p:cNvSpPr/>
          <p:nvPr/>
        </p:nvSpPr>
        <p:spPr>
          <a:xfrm rot="5400000" flipH="1" flipV="1">
            <a:off x="6249051" y="2940183"/>
            <a:ext cx="373242" cy="26814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5D10C52D-754C-7FE1-A29C-801E8ABD3131}"/>
              </a:ext>
            </a:extLst>
          </p:cNvPr>
          <p:cNvSpPr txBox="1"/>
          <p:nvPr/>
        </p:nvSpPr>
        <p:spPr>
          <a:xfrm>
            <a:off x="4884383" y="3674487"/>
            <a:ext cx="3136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/>
              <a:t>Métadonnées associées aux autres documents </a:t>
            </a:r>
          </a:p>
          <a:p>
            <a:pPr algn="ctr"/>
            <a:r>
              <a:rPr lang="fr-FR" sz="1200" dirty="0"/>
              <a:t>produits durant l’instruction (2)</a:t>
            </a:r>
          </a:p>
        </p:txBody>
      </p:sp>
      <p:cxnSp>
        <p:nvCxnSpPr>
          <p:cNvPr id="55" name="Connecteur : en angle 54">
            <a:extLst>
              <a:ext uri="{FF2B5EF4-FFF2-40B4-BE49-F238E27FC236}">
                <a16:creationId xmlns:a16="http://schemas.microsoft.com/office/drawing/2014/main" id="{162A2DD3-586F-BBF2-9226-C7892E6DE21E}"/>
              </a:ext>
            </a:extLst>
          </p:cNvPr>
          <p:cNvCxnSpPr>
            <a:cxnSpLocks/>
            <a:stCxn id="5" idx="2"/>
            <a:endCxn id="48" idx="1"/>
          </p:cNvCxnSpPr>
          <p:nvPr/>
        </p:nvCxnSpPr>
        <p:spPr>
          <a:xfrm rot="16200000" flipH="1">
            <a:off x="3060524" y="2787000"/>
            <a:ext cx="3087885" cy="80953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058408EA-0924-F32E-6407-DBE498AF355D}"/>
              </a:ext>
            </a:extLst>
          </p:cNvPr>
          <p:cNvSpPr txBox="1"/>
          <p:nvPr/>
        </p:nvSpPr>
        <p:spPr>
          <a:xfrm>
            <a:off x="8760822" y="4094275"/>
            <a:ext cx="295003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(1) Pièces initiales, pièces complémentaires, pièces modificatives,</a:t>
            </a:r>
            <a:r>
              <a:rPr lang="fr-FR" sz="1100" dirty="0">
                <a:solidFill>
                  <a:srgbClr val="FF0000"/>
                </a:solidFill>
              </a:rPr>
              <a:t> autres liées aux contentieux, doc, </a:t>
            </a:r>
            <a:r>
              <a:rPr lang="fr-FR" sz="1100" dirty="0" err="1">
                <a:solidFill>
                  <a:srgbClr val="FF0000"/>
                </a:solidFill>
              </a:rPr>
              <a:t>daact</a:t>
            </a:r>
            <a:r>
              <a:rPr lang="fr-FR" sz="1100" dirty="0">
                <a:solidFill>
                  <a:srgbClr val="FF0000"/>
                </a:solidFill>
              </a:rPr>
              <a:t> ?</a:t>
            </a:r>
          </a:p>
          <a:p>
            <a:r>
              <a:rPr lang="fr-FR" sz="1100" dirty="0"/>
              <a:t>(2) Correspondances, Consultation, Avis, Décision, </a:t>
            </a:r>
            <a:r>
              <a:rPr lang="fr-FR" sz="1100" dirty="0">
                <a:solidFill>
                  <a:srgbClr val="FF0000"/>
                </a:solidFill>
              </a:rPr>
              <a:t>PEC Métier ?, DOC ?, </a:t>
            </a:r>
            <a:r>
              <a:rPr lang="fr-FR" sz="1100" dirty="0" err="1">
                <a:solidFill>
                  <a:srgbClr val="FF0000"/>
                </a:solidFill>
              </a:rPr>
              <a:t>DACT</a:t>
            </a:r>
            <a:r>
              <a:rPr lang="fr-FR" sz="1100" dirty="0">
                <a:solidFill>
                  <a:srgbClr val="FF0000"/>
                </a:solidFill>
              </a:rPr>
              <a:t> ?, Autres ?</a:t>
            </a:r>
          </a:p>
        </p:txBody>
      </p:sp>
      <p:pic>
        <p:nvPicPr>
          <p:cNvPr id="59" name="Graphique 58" descr="Dossier ouvert contour">
            <a:extLst>
              <a:ext uri="{FF2B5EF4-FFF2-40B4-BE49-F238E27FC236}">
                <a16:creationId xmlns:a16="http://schemas.microsoft.com/office/drawing/2014/main" id="{888B66F9-ECC5-838D-29A8-DA844752D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0091" y="312840"/>
            <a:ext cx="461665" cy="461665"/>
          </a:xfrm>
          <a:prstGeom prst="rect">
            <a:avLst/>
          </a:prstGeom>
        </p:spPr>
      </p:pic>
      <p:sp>
        <p:nvSpPr>
          <p:cNvPr id="60" name="ZoneTexte 59">
            <a:extLst>
              <a:ext uri="{FF2B5EF4-FFF2-40B4-BE49-F238E27FC236}">
                <a16:creationId xmlns:a16="http://schemas.microsoft.com/office/drawing/2014/main" id="{3292B6E1-B7FA-3BF0-3031-5E310CE32851}"/>
              </a:ext>
            </a:extLst>
          </p:cNvPr>
          <p:cNvSpPr txBox="1"/>
          <p:nvPr/>
        </p:nvSpPr>
        <p:spPr>
          <a:xfrm>
            <a:off x="584289" y="35796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Dossier</a:t>
            </a:r>
          </a:p>
        </p:txBody>
      </p:sp>
      <p:pic>
        <p:nvPicPr>
          <p:cNvPr id="61" name="Graphique 60" descr="Porte-bloc contour">
            <a:extLst>
              <a:ext uri="{FF2B5EF4-FFF2-40B4-BE49-F238E27FC236}">
                <a16:creationId xmlns:a16="http://schemas.microsoft.com/office/drawing/2014/main" id="{EEE087CA-F279-C6E3-A999-63700E698E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952" y="764915"/>
            <a:ext cx="482337" cy="482337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C7B658F7-6809-3F36-AEC1-5185EB8BA5DD}"/>
              </a:ext>
            </a:extLst>
          </p:cNvPr>
          <p:cNvSpPr txBox="1"/>
          <p:nvPr/>
        </p:nvSpPr>
        <p:spPr>
          <a:xfrm>
            <a:off x="579477" y="803902"/>
            <a:ext cx="148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Métadonnées</a:t>
            </a:r>
          </a:p>
        </p:txBody>
      </p:sp>
      <p:pic>
        <p:nvPicPr>
          <p:cNvPr id="63" name="Graphique 62" descr="Document contour">
            <a:extLst>
              <a:ext uri="{FF2B5EF4-FFF2-40B4-BE49-F238E27FC236}">
                <a16:creationId xmlns:a16="http://schemas.microsoft.com/office/drawing/2014/main" id="{1838BAC2-CFA8-3293-9A2A-534AFF5C41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2665" y="1302287"/>
            <a:ext cx="482337" cy="482337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0C90B3AC-20E1-70EB-5894-09234F5F6401}"/>
              </a:ext>
            </a:extLst>
          </p:cNvPr>
          <p:cNvSpPr txBox="1"/>
          <p:nvPr/>
        </p:nvSpPr>
        <p:spPr>
          <a:xfrm>
            <a:off x="587554" y="1332405"/>
            <a:ext cx="840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Binaire</a:t>
            </a:r>
          </a:p>
        </p:txBody>
      </p:sp>
    </p:spTree>
    <p:extLst>
      <p:ext uri="{BB962C8B-B14F-4D97-AF65-F5344CB8AC3E}">
        <p14:creationId xmlns:p14="http://schemas.microsoft.com/office/powerpoint/2010/main" val="2674418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4">
            <a:extLst>
              <a:ext uri="{FF2B5EF4-FFF2-40B4-BE49-F238E27FC236}">
                <a16:creationId xmlns:a16="http://schemas.microsoft.com/office/drawing/2014/main" id="{3DDB3537-8399-B5D1-E7C0-FF91F204E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131125"/>
              </p:ext>
            </p:extLst>
          </p:nvPr>
        </p:nvGraphicFramePr>
        <p:xfrm>
          <a:off x="342537" y="153492"/>
          <a:ext cx="11509832" cy="3015990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2877458">
                  <a:extLst>
                    <a:ext uri="{9D8B030D-6E8A-4147-A177-3AD203B41FA5}">
                      <a16:colId xmlns:a16="http://schemas.microsoft.com/office/drawing/2014/main" val="2981361240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1381384411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827887397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3752240465"/>
                    </a:ext>
                  </a:extLst>
                </a:gridCol>
              </a:tblGrid>
              <a:tr h="159434">
                <a:tc gridSpan="4"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Métadonnées associées aux décisions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935806"/>
                  </a:ext>
                </a:extLst>
              </a:tr>
              <a:tr h="159434">
                <a:tc>
                  <a:txBody>
                    <a:bodyPr/>
                    <a:lstStyle/>
                    <a:p>
                      <a:r>
                        <a:rPr lang="fr-FR" sz="1200" dirty="0"/>
                        <a:t>Métadonnées « Guide de sélection </a:t>
                      </a:r>
                      <a:r>
                        <a:rPr lang="fr-FR" sz="1200" dirty="0" err="1"/>
                        <a:t>SIAF</a:t>
                      </a:r>
                      <a:r>
                        <a:rPr lang="fr-FR" sz="1200" dirty="0"/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Champ Plat’AU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Exemple : dossier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KVM-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QYN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JRK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Commentaires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076484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Type de document (essentielle)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nomNatureDecisionUrba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Accord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182107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Dates extrêmes du document (essentielle)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Redondant avec dates extrêmes du dossier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357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Support de l’original (essentielle)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Correspondance à établir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618973"/>
                  </a:ext>
                </a:extLst>
              </a:tr>
              <a:tr h="123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Statut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041979"/>
                  </a:ext>
                </a:extLst>
              </a:tr>
              <a:tr h="123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Version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00284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Auteur / Émetteur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4776818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Signataire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nomTypeSignataire.idNom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nomTypeSignataire.libNom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nomTypeSignature.idNom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nomTypeSignature.libNom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</a:t>
                      </a:r>
                    </a:p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Le Maire</a:t>
                      </a:r>
                    </a:p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2</a:t>
                      </a:r>
                    </a:p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Au nom du préfet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182991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Informations complémentaires au guide de sélection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429255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de la décision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dtDecisionUrba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819297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Existence de contenus binaires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documents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3563828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Empreintes des contenus binaires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Hash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Autant de fois que de binaires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5181581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Désignation des contenus binaires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 fichier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Autant de fois que de binaires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590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592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35536B1C-3B59-BD2E-36AF-758A6E2967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144478"/>
              </p:ext>
            </p:extLst>
          </p:nvPr>
        </p:nvGraphicFramePr>
        <p:xfrm>
          <a:off x="342537" y="153492"/>
          <a:ext cx="11509830" cy="1749165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3836610">
                  <a:extLst>
                    <a:ext uri="{9D8B030D-6E8A-4147-A177-3AD203B41FA5}">
                      <a16:colId xmlns:a16="http://schemas.microsoft.com/office/drawing/2014/main" val="2981361240"/>
                    </a:ext>
                  </a:extLst>
                </a:gridCol>
                <a:gridCol w="3836610">
                  <a:extLst>
                    <a:ext uri="{9D8B030D-6E8A-4147-A177-3AD203B41FA5}">
                      <a16:colId xmlns:a16="http://schemas.microsoft.com/office/drawing/2014/main" val="827887397"/>
                    </a:ext>
                  </a:extLst>
                </a:gridCol>
                <a:gridCol w="3836610">
                  <a:extLst>
                    <a:ext uri="{9D8B030D-6E8A-4147-A177-3AD203B41FA5}">
                      <a16:colId xmlns:a16="http://schemas.microsoft.com/office/drawing/2014/main" val="3752240465"/>
                    </a:ext>
                  </a:extLst>
                </a:gridCol>
              </a:tblGrid>
              <a:tr h="159434">
                <a:tc gridSpan="3"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Métadonnées associées aux PEC Métier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935806"/>
                  </a:ext>
                </a:extLst>
              </a:tr>
              <a:tr h="159434">
                <a:tc>
                  <a:txBody>
                    <a:bodyPr/>
                    <a:lstStyle/>
                    <a:p>
                      <a:r>
                        <a:rPr lang="fr-FR" sz="1200" dirty="0"/>
                        <a:t>Métadonnées « Guide de sélection </a:t>
                      </a:r>
                      <a:r>
                        <a:rPr lang="fr-FR" sz="1200" dirty="0" err="1"/>
                        <a:t>SIAF</a:t>
                      </a:r>
                      <a:r>
                        <a:rPr lang="fr-FR" sz="1200" dirty="0"/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Champ Plat’AU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Exemple : dossier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KVM-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QYN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JRK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076484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Type de document (essentielle)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« Décision »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182107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Dates extrêmes du document (essentielle)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Redondant avec dates extrêmes du dossier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357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Support de l’original (essentielle)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618973"/>
                  </a:ext>
                </a:extLst>
              </a:tr>
              <a:tr h="123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Statut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041979"/>
                  </a:ext>
                </a:extLst>
              </a:tr>
              <a:tr h="123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Version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00284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Auteur / Émetteur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4776818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Signataire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182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6950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4">
            <a:extLst>
              <a:ext uri="{FF2B5EF4-FFF2-40B4-BE49-F238E27FC236}">
                <a16:creationId xmlns:a16="http://schemas.microsoft.com/office/drawing/2014/main" id="{3DDB3537-8399-B5D1-E7C0-FF91F204E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240709"/>
              </p:ext>
            </p:extLst>
          </p:nvPr>
        </p:nvGraphicFramePr>
        <p:xfrm>
          <a:off x="342537" y="153492"/>
          <a:ext cx="11509830" cy="1749165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3836610">
                  <a:extLst>
                    <a:ext uri="{9D8B030D-6E8A-4147-A177-3AD203B41FA5}">
                      <a16:colId xmlns:a16="http://schemas.microsoft.com/office/drawing/2014/main" val="2981361240"/>
                    </a:ext>
                  </a:extLst>
                </a:gridCol>
                <a:gridCol w="3836610">
                  <a:extLst>
                    <a:ext uri="{9D8B030D-6E8A-4147-A177-3AD203B41FA5}">
                      <a16:colId xmlns:a16="http://schemas.microsoft.com/office/drawing/2014/main" val="827887397"/>
                    </a:ext>
                  </a:extLst>
                </a:gridCol>
                <a:gridCol w="3836610">
                  <a:extLst>
                    <a:ext uri="{9D8B030D-6E8A-4147-A177-3AD203B41FA5}">
                      <a16:colId xmlns:a16="http://schemas.microsoft.com/office/drawing/2014/main" val="3752240465"/>
                    </a:ext>
                  </a:extLst>
                </a:gridCol>
              </a:tblGrid>
              <a:tr h="159434">
                <a:tc gridSpan="3"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Métadonnées associées aux autres documents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935806"/>
                  </a:ext>
                </a:extLst>
              </a:tr>
              <a:tr h="159434">
                <a:tc>
                  <a:txBody>
                    <a:bodyPr/>
                    <a:lstStyle/>
                    <a:p>
                      <a:r>
                        <a:rPr lang="fr-FR" sz="1200" dirty="0"/>
                        <a:t>Métadonnées « Guide de sélection </a:t>
                      </a:r>
                      <a:r>
                        <a:rPr lang="fr-FR" sz="1200" dirty="0" err="1"/>
                        <a:t>SIAF</a:t>
                      </a:r>
                      <a:r>
                        <a:rPr lang="fr-FR" sz="1200" dirty="0"/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Champ Plat’AU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Exemple : dossier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KVM-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QYN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JRK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076484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Type de document (essentielle)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182107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Dates extrêmes du document (essentielle)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Redondant avec dates extrêmes du dossier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357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Support de l’original (essentielle)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Correspondance à établir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618973"/>
                  </a:ext>
                </a:extLst>
              </a:tr>
              <a:tr h="123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Statut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041979"/>
                  </a:ext>
                </a:extLst>
              </a:tr>
              <a:tr h="123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Version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00284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Auteur / Émetteur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4776818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Type de document (essentielle)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182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663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4">
            <a:extLst>
              <a:ext uri="{FF2B5EF4-FFF2-40B4-BE49-F238E27FC236}">
                <a16:creationId xmlns:a16="http://schemas.microsoft.com/office/drawing/2014/main" id="{3DDB3537-8399-B5D1-E7C0-FF91F204E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625463"/>
              </p:ext>
            </p:extLst>
          </p:nvPr>
        </p:nvGraphicFramePr>
        <p:xfrm>
          <a:off x="342537" y="153492"/>
          <a:ext cx="11509832" cy="6646545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2877458">
                  <a:extLst>
                    <a:ext uri="{9D8B030D-6E8A-4147-A177-3AD203B41FA5}">
                      <a16:colId xmlns:a16="http://schemas.microsoft.com/office/drawing/2014/main" val="2981361240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827887397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3752240465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2184544204"/>
                    </a:ext>
                  </a:extLst>
                </a:gridCol>
              </a:tblGrid>
              <a:tr h="159434">
                <a:tc gridSpan="4"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Métadonnées de gestion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935806"/>
                  </a:ext>
                </a:extLst>
              </a:tr>
              <a:tr h="159434">
                <a:tc>
                  <a:txBody>
                    <a:bodyPr/>
                    <a:lstStyle/>
                    <a:p>
                      <a:r>
                        <a:rPr lang="fr-FR" sz="1200" dirty="0"/>
                        <a:t>Métadonnées « Guide de sélection </a:t>
                      </a:r>
                      <a:r>
                        <a:rPr lang="fr-FR" sz="1200" dirty="0" err="1"/>
                        <a:t>SIAF</a:t>
                      </a:r>
                      <a:r>
                        <a:rPr lang="fr-FR" sz="1200" dirty="0"/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Champ Plat’AU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Exemple : dossier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KVM-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QYN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JRK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Commentaires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076484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DUA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:Référence à la durée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10 ans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DOSSIER.nomTypeDossier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=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- 3 Déclaration préalable (DP)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 OU 4 Permis de construire (PC)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 OU 5 Permis d’aménager (PA)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 OU 6 Permis de démolir (PD)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 OU 7 Demande de transfert (DT)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ALORS Rule = identifiant de la règle qui dure 10 ans.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SINON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DOSSIER.nomTypeDossier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=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- 1 Certificat d’urbanisme d’information (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CUa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)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 OU 2 Certificat d’urbanisme opérationnel (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CUb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)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ALORS Rule= identifiant de la règle qui dure 5 ans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182107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DUA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: Sort final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Keep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DOSSIER.nomTypeDossier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= 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 Certificat d’urbanisme d’information (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CUa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) OU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2 Certificat d’urbanisme opérationnel (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CUb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) OU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 DOS-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SIER.nomEtatsOuSousEtatsGeneral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= 17 Décision prise – Rejet OU 20 Décision prise – Refus 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ALORS sort final = Destroy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DOSSIER.nomTypeDossier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&lt;&gt;  1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Certi-ficat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d’urbanisme d’information (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CUa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) OU 2 Certificat d’urbanisme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opération-nel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(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CUb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) ET= DOS-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SIER.nomEtatsOuSousEtatsGeneral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= 18 Décision prise – Accord OU 19 Décision prise - Sursis à statuer OU 21 Décision prise - Accord - Pas de prescription préalable à satisfaire OU 22 Décision prise - Accord - Prescription(s)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préa-lable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(s) possible(s) OU 23 Décision prise - Accord - Prescription(s) préalable(s) à satisfaire OU 24 Décision prise - Accord - Prescription(s) préalable(s) satisfaite(s)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ALORS sort final =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Keep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357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DUA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: Date de départ du calcul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 nomenclature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TYPE_DOSSIER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=  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 Certificat d’urbanisme d’information (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CUa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) OU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2 Certificat d’urbanisme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opé-rationnel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(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CUb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) 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ALORS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StartDate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=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terrains.dtDecisionDossierCU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SINON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StartDate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= 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decisionsUrba.dtDecisionUrba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618973"/>
                  </a:ext>
                </a:extLst>
              </a:tr>
              <a:tr h="123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Communicabilité : Référence à la durée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041979"/>
                  </a:ext>
                </a:extLst>
              </a:tr>
              <a:tr h="123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Communicabilité : Date de départ du calcul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00284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Gel / Dégel : Référence à la règle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4776818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Gel / Dégel : Date de départ du calcul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182991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Gel / Dégel : Date de fin de gel explicite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5415667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Identifiant du service versant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PLATAU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1902636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Identifiant du service producteur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DDT XXX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993875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Modalités d’entrée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Versement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573431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Statut des archives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Archives publiques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19467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Profil d’archivage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PLATAU – DAU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690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991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2F508F52-A184-B798-052C-2B76F92531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517310"/>
              </p:ext>
            </p:extLst>
          </p:nvPr>
        </p:nvGraphicFramePr>
        <p:xfrm>
          <a:off x="342537" y="153492"/>
          <a:ext cx="11509832" cy="6404610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2877458">
                  <a:extLst>
                    <a:ext uri="{9D8B030D-6E8A-4147-A177-3AD203B41FA5}">
                      <a16:colId xmlns:a16="http://schemas.microsoft.com/office/drawing/2014/main" val="2981361240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827887397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3752240465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1882248482"/>
                    </a:ext>
                  </a:extLst>
                </a:gridCol>
              </a:tblGrid>
              <a:tr h="273139">
                <a:tc gridSpan="4"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Métadonnées associées au dossier dans son ensemble (1/3)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935806"/>
                  </a:ext>
                </a:extLst>
              </a:tr>
              <a:tr h="223478">
                <a:tc>
                  <a:txBody>
                    <a:bodyPr/>
                    <a:lstStyle/>
                    <a:p>
                      <a:r>
                        <a:rPr lang="fr-FR" sz="1200" dirty="0"/>
                        <a:t>Métadonnées « Guide de sélection </a:t>
                      </a:r>
                      <a:r>
                        <a:rPr lang="fr-FR" sz="1200" dirty="0" err="1"/>
                        <a:t>SIAF</a:t>
                      </a:r>
                      <a:r>
                        <a:rPr lang="fr-FR" sz="1200" dirty="0"/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Champ Plat’AU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Exemple : dossier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KVM-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QYN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JRK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Commentaires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076484"/>
                  </a:ext>
                </a:extLst>
              </a:tr>
              <a:tr h="231237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Type de dossier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dossier.nomTypeDossier.idNom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dossier.nomTypeDossier.libNom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Permis de construire (PC)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Utilité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idNom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?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182107"/>
                  </a:ext>
                </a:extLst>
              </a:tr>
              <a:tr h="231237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Nature du dossier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dossier.nomNatureDossier.idNom</a:t>
                      </a:r>
                      <a:b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dossier.nomNatureDossier.libNom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Initial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Utilité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idNom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?</a:t>
                      </a: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357132"/>
                  </a:ext>
                </a:extLst>
              </a:tr>
              <a:tr h="45471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Identifiant de dossier attribué par les communes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dossier.noLocal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dossier.suffixeNoLocal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dossier.noLocalDossierVise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dossier.suffixeNoLocalDossierVise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PC0692432300010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Nécessité de disposer des 2 numéros locaux potentiels (si révisé)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618973"/>
                  </a:ext>
                </a:extLst>
              </a:tr>
              <a:tr h="231237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Identifiant du dossier lié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dossier.idDossier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Dossier.idDossierVise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KVM-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QYN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JRK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Proposition d’utiliser ce champ pour stocker l’ID dossier Plat’AU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041979"/>
                  </a:ext>
                </a:extLst>
              </a:tr>
              <a:tr h="231237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Dates extrêmes du dossier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Marianne"/>
                          <a:ea typeface="+mn-ea"/>
                          <a:cs typeface="+mn-cs"/>
                        </a:rPr>
                        <a:t>dossier.dtDepot</a:t>
                      </a:r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Marianne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Marianne"/>
                          <a:ea typeface="+mn-ea"/>
                          <a:cs typeface="+mn-cs"/>
                        </a:rPr>
                        <a:t>dossier.hdDebutVersion</a:t>
                      </a:r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Marianne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18/04/2023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arianne"/>
                          <a:ea typeface="+mn-ea"/>
                          <a:cs typeface="+mn-cs"/>
                        </a:rPr>
                        <a:t>2023-06-06T13:31:40.719+02:00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Formats de date à concilier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002840"/>
                  </a:ext>
                </a:extLst>
              </a:tr>
              <a:tr h="349898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Descriptif global du projet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dossier.txDescriptifGlobal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dossier.txDescriptifGlobalRevuCI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Dossier.txDescriptifDesAmenagements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remplacement des menuiseries de l'aile Ouest en gare de Tarare, et en la conversion […]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Nécessité de disposer des 2 descriptions potentielles (si révisé)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4776818"/>
                  </a:ext>
                </a:extLst>
              </a:tr>
              <a:tr h="119498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Intitulé du projet, nom du lotissement, nom commercial du projet (Utile mais non 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dossier.nomprojet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Champ rarement renseigné car lié au projet et non au dossier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241154"/>
                  </a:ext>
                </a:extLst>
              </a:tr>
              <a:tr h="342976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Nature des travaux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dossier.nomNaturesTravaux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dossier.nomPrecisionsNatTrav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dossier.libsAutresNaturesTravaux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4671493"/>
                  </a:ext>
                </a:extLst>
              </a:tr>
              <a:tr h="119498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Type d’aménagement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Pas de correspondance identifiée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6887024"/>
                  </a:ext>
                </a:extLst>
              </a:tr>
              <a:tr h="119498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Destination des travaux (habitation, hébergement hôtelier, bureau)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Pas de correspondance identifiée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479737"/>
                  </a:ext>
                </a:extLst>
              </a:tr>
              <a:tr h="119498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 qui indique si le dossier est relatif à un bâtiment classé ou inscrit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dossier.boConcerneBatimentHistorique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Remplacer False par Non et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True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par Oui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L’information dans Plat’AU porte sur les bâtiments historiques et non les bâtiments inscrits ou classés (nuance ?)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4341426"/>
                  </a:ext>
                </a:extLst>
              </a:tr>
              <a:tr h="231237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Commune auprès de laquelle le dossier a été déposé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dossier.idCommuneDepot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+ Libellé de la commune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69243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Tarare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980501"/>
                  </a:ext>
                </a:extLst>
              </a:tr>
              <a:tr h="231237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Modalité de dépôt du dossier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dossier.nomModaliteDepot.idNom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dossier.nomModaliteDepot.LibNom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1403063"/>
                  </a:ext>
                </a:extLst>
              </a:tr>
              <a:tr h="231237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Statut de la décision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nomEtatsOuSousEtatsGeneral.IdNom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nomEtatsOuSousEtatsGeneral.LibNom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7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Complet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731486"/>
                  </a:ext>
                </a:extLst>
              </a:tr>
              <a:tr h="119498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 de l’application source (Essentielle)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Pas de correspondance identifiée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9429707"/>
                  </a:ext>
                </a:extLst>
              </a:tr>
              <a:tr h="119498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Décision tacite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Pas de correspondance identifiée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9348385"/>
                  </a:ext>
                </a:extLst>
              </a:tr>
              <a:tr h="119498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 du signataire (Utile)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dossier.nomTypeSignataire.idNom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dossier.nomTypeSignataire.libNom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dossier.nomTypeSignature.idNom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dossier.nomTypeSignature.LibNom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Le Préfet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3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Au nom de l’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Etat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Correspond au signataire de la décision. Pas d’informations nominatives dans Plat’AU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Redondant avec autorité compétente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161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Prénom du signataire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Correspond au signataire de la décision. Pas d’informations nominatives dans Plat’AU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097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9807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2F508F52-A184-B798-052C-2B76F92531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951453"/>
              </p:ext>
            </p:extLst>
          </p:nvPr>
        </p:nvGraphicFramePr>
        <p:xfrm>
          <a:off x="342537" y="153493"/>
          <a:ext cx="11509832" cy="5179695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2877458">
                  <a:extLst>
                    <a:ext uri="{9D8B030D-6E8A-4147-A177-3AD203B41FA5}">
                      <a16:colId xmlns:a16="http://schemas.microsoft.com/office/drawing/2014/main" val="2981361240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827887397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3752240465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1361858962"/>
                    </a:ext>
                  </a:extLst>
                </a:gridCol>
              </a:tblGrid>
              <a:tr h="220013">
                <a:tc gridSpan="4"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Métadonnées associées au dossier dans son ensemble (2/3)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935806"/>
                  </a:ext>
                </a:extLst>
              </a:tr>
              <a:tr h="180010">
                <a:tc>
                  <a:txBody>
                    <a:bodyPr/>
                    <a:lstStyle/>
                    <a:p>
                      <a:r>
                        <a:rPr lang="fr-FR" sz="1200" dirty="0"/>
                        <a:t>Métadonnées « Guide de sélection </a:t>
                      </a:r>
                      <a:r>
                        <a:rPr lang="fr-FR" sz="1200" dirty="0" err="1"/>
                        <a:t>SIAF</a:t>
                      </a:r>
                      <a:r>
                        <a:rPr lang="fr-FR" sz="1200" dirty="0"/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Champ Plat’AU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Exemple : dossier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KVM-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QYN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JRK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Commentaires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0764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Informations relatives aux acteurs publics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89065"/>
                  </a:ext>
                </a:extLst>
              </a:tr>
              <a:tr h="366271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Service instructeur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dossier.idServiceInstructeur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acteur.designationActeur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acteur.nomTypeActeur.idNom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acteur.nomTypeActeur.libNom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14L-6RG-KW0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DDT-69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13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Service instructeur DDT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Utilité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idservice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et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idNom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?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340946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Services </a:t>
                      </a:r>
                      <a:r>
                        <a:rPr lang="fr-F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arianne"/>
                          <a:ea typeface="+mn-ea"/>
                          <a:cs typeface="+mn-cs"/>
                        </a:rPr>
                        <a:t>consultables 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(Essentielle)</a:t>
                      </a:r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Marianne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Services consultés et non services consultables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 calculer à partir de l’information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idServiceConsulte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Présente dans les consultations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3978897"/>
                  </a:ext>
                </a:extLst>
              </a:tr>
              <a:tr h="366271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Autorité compétente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dossier.nomTypeSignataire.idNom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dossier.nomTypeSignataire.libNom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dossier.nomTypeSignature.idNom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dossier.nomTypeSignature.LibNom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Le Préfet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3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Au nom de l’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Etat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Redondant avec « signataire »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6812090"/>
                  </a:ext>
                </a:extLst>
              </a:tr>
              <a:tr h="186261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Informations relatives aux événements liés à la vie du dossier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Informations disponibles dans la liste des événements associées au dossier (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cf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champ événement)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2260479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à laquelle le dossier a été déposé en mairie ou par saisine par voie électronique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Dossier.dtDepot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18/04/2023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4475157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de l’accusé d’enregistrement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 approfondir : correspondance et utilité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2991972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de l’accusé de réception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 approfondir : correspondance et utilité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6736736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limite de fourniture des pièces complémentaires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dossier.dtLimiteFourniturePieces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06/06/2023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1578338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de la décision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decisionUrba.dtDecisionUrba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43092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à laquelle le dossier a été déclaré complet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dossier.dtCompletude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06/06/2023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7778677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de début du délai d’instruction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dossier.dtDebutDelaiInstruction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4087740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d’affichage en mairie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dossier.dtPubDepot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8743980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Mots clés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4123537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Mot clé du thésaurus matière équivalent (ex :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Interdoc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)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 définir en fonction d’un référentiel neutre pour recherches transverses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000796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Mot clé de la liste d’autorité actions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 définir en fonction d’un référentiel neutre pour recherches transverses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511322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Mot clé de la liste d’autorité des typologies documentaires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 définir en fonction d’un référentiel neutre pour recherches transverses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0579980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Marianne"/>
                        </a:rPr>
                        <a:t>Commune concernée par le dossier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Correspond à la commune de dépôt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9030271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Marianne"/>
                        </a:rPr>
                        <a:t>Commune autorité compétente (Utile)</a:t>
                      </a: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Etat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: communes non compétentes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1332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7178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2F508F52-A184-B798-052C-2B76F92531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309914"/>
              </p:ext>
            </p:extLst>
          </p:nvPr>
        </p:nvGraphicFramePr>
        <p:xfrm>
          <a:off x="342537" y="153493"/>
          <a:ext cx="11509832" cy="3274695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2877458">
                  <a:extLst>
                    <a:ext uri="{9D8B030D-6E8A-4147-A177-3AD203B41FA5}">
                      <a16:colId xmlns:a16="http://schemas.microsoft.com/office/drawing/2014/main" val="2981361240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827887397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3752240465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2822484767"/>
                    </a:ext>
                  </a:extLst>
                </a:gridCol>
              </a:tblGrid>
              <a:tr h="220013">
                <a:tc gridSpan="4"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Métadonnées associées au dossier dans son ensemble (3/3)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935806"/>
                  </a:ext>
                </a:extLst>
              </a:tr>
              <a:tr h="180010">
                <a:tc>
                  <a:txBody>
                    <a:bodyPr/>
                    <a:lstStyle/>
                    <a:p>
                      <a:r>
                        <a:rPr lang="fr-FR" sz="1200" dirty="0"/>
                        <a:t>Métadonnées « Guide de sélection </a:t>
                      </a:r>
                      <a:r>
                        <a:rPr lang="fr-FR" sz="1200" dirty="0" err="1"/>
                        <a:t>SIAF</a:t>
                      </a:r>
                      <a:r>
                        <a:rPr lang="fr-FR" sz="1200" dirty="0"/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Champ Plat’AU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Exemple : dossier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KVM-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QYN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JRK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Commentaires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076484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Informations complémentaires au guide de sélection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Marianne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Marianne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546205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Numéro de version du dossier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noVersion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fr-F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arianne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Marianne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7277168"/>
                  </a:ext>
                </a:extLst>
              </a:tr>
              <a:tr h="13949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de la dernière version du dossier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Marianne"/>
                          <a:ea typeface="+mn-ea"/>
                          <a:cs typeface="+mn-cs"/>
                        </a:rPr>
                        <a:t>dossier.hdDebutVersion</a:t>
                      </a:r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Marianne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fr-F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arianne"/>
                          <a:ea typeface="+mn-ea"/>
                          <a:cs typeface="+mn-cs"/>
                        </a:rPr>
                        <a:t>2023-06-06T13:31:40.719+02:00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Marianne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393291"/>
                  </a:ext>
                </a:extLst>
              </a:tr>
              <a:tr h="150009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Historique des événements survenus sur le dossier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Evenements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700" dirty="0" err="1"/>
                        <a:t>idEvenement</a:t>
                      </a:r>
                      <a:r>
                        <a:rPr lang="fr-FR" sz="700" dirty="0"/>
                        <a:t> :L5N-37D-77K : 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nomTypeEvenement.idNom</a:t>
                      </a:r>
                      <a:r>
                        <a:rPr lang="fr-FR" sz="700" dirty="0"/>
                        <a:t> : 1,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nomTypeEvenement.libNom</a:t>
                      </a:r>
                      <a:r>
                        <a:rPr lang="fr-FR" sz="700" dirty="0"/>
                        <a:t> : Versement dans Plat’AU d'un dossier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nomTypeObjetMetier.idNom</a:t>
                      </a:r>
                      <a:r>
                        <a:rPr lang="fr-FR" sz="700" dirty="0"/>
                        <a:t> : 1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nomTypeObjetMetier.idNom</a:t>
                      </a:r>
                      <a:r>
                        <a:rPr lang="fr-FR" sz="700" dirty="0"/>
                        <a:t> : DOSSIER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idElementConcerne</a:t>
                      </a:r>
                      <a:r>
                        <a:rPr lang="fr-FR" sz="700" dirty="0"/>
                        <a:t> : KVM-</a:t>
                      </a:r>
                      <a:r>
                        <a:rPr lang="fr-FR" sz="700" dirty="0" err="1"/>
                        <a:t>QYN</a:t>
                      </a:r>
                      <a:r>
                        <a:rPr lang="fr-FR" sz="700" dirty="0"/>
                        <a:t>-</a:t>
                      </a:r>
                      <a:r>
                        <a:rPr lang="fr-FR" sz="700" dirty="0" err="1"/>
                        <a:t>JRK</a:t>
                      </a:r>
                      <a:endParaRPr lang="fr-FR" sz="700" dirty="0"/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hdEvenement</a:t>
                      </a:r>
                      <a:r>
                        <a:rPr lang="fr-FR" sz="700" dirty="0"/>
                        <a:t> : 2023-04-27T08:55:05.717+02:00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idActeurGenerateur</a:t>
                      </a:r>
                      <a:r>
                        <a:rPr lang="fr-FR" sz="700" dirty="0"/>
                        <a:t> : 14L-6RG-KW0 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consommationsNotifs</a:t>
                      </a:r>
                      <a:r>
                        <a:rPr lang="fr-FR" sz="700" dirty="0"/>
                        <a:t> : </a:t>
                      </a:r>
                      <a:r>
                        <a:rPr lang="fr-FR" sz="700" dirty="0" err="1"/>
                        <a:t>null</a:t>
                      </a:r>
                      <a:endParaRPr lang="fr-FR" sz="7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fr-FR" sz="700" dirty="0" err="1"/>
                        <a:t>idEvenement</a:t>
                      </a:r>
                      <a:r>
                        <a:rPr lang="fr-FR" sz="700" dirty="0"/>
                        <a:t> : LPG-8GV-P9L :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nomTypeEvenement.idNom</a:t>
                      </a:r>
                      <a:r>
                        <a:rPr lang="fr-FR" sz="700" dirty="0"/>
                        <a:t> : 93,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nomTypeEvenement.idNom.libNom</a:t>
                      </a:r>
                      <a:r>
                        <a:rPr lang="fr-FR" sz="700" dirty="0"/>
                        <a:t> : Occurrence de versement des pièces numérisées sur le dossier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nomTypeObjetMetier.idNom</a:t>
                      </a:r>
                      <a:r>
                        <a:rPr lang="fr-FR" sz="700" dirty="0"/>
                        <a:t> : 5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nomTypeObjetMetier</a:t>
                      </a:r>
                      <a:r>
                        <a:rPr lang="fr-FR" sz="700" dirty="0"/>
                        <a:t>. </a:t>
                      </a:r>
                      <a:r>
                        <a:rPr lang="fr-FR" sz="700" dirty="0" err="1"/>
                        <a:t>libNom</a:t>
                      </a:r>
                      <a:r>
                        <a:rPr lang="fr-FR" sz="700" dirty="0"/>
                        <a:t> : PIECE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idElementConcerne</a:t>
                      </a:r>
                      <a:r>
                        <a:rPr lang="fr-FR" sz="700" dirty="0"/>
                        <a:t> : OY5-E56-MWO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hdEvenement</a:t>
                      </a:r>
                      <a:r>
                        <a:rPr lang="fr-FR" sz="700" dirty="0"/>
                        <a:t> : 2023-04-27T09:40:19.735+02:00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idActeurGenerateur</a:t>
                      </a:r>
                      <a:r>
                        <a:rPr lang="fr-FR" sz="700" dirty="0"/>
                        <a:t> : </a:t>
                      </a:r>
                      <a:r>
                        <a:rPr lang="fr-FR" sz="700" dirty="0" err="1"/>
                        <a:t>PRESTANUM</a:t>
                      </a:r>
                      <a:endParaRPr lang="fr-FR" sz="700" dirty="0"/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700" dirty="0" err="1"/>
                        <a:t>consommationsNotifs</a:t>
                      </a:r>
                      <a:r>
                        <a:rPr lang="fr-FR" sz="700" dirty="0"/>
                        <a:t> : </a:t>
                      </a:r>
                      <a:r>
                        <a:rPr lang="fr-FR" sz="700" dirty="0" err="1"/>
                        <a:t>null</a:t>
                      </a:r>
                      <a:r>
                        <a:rPr lang="fr-FR" sz="700" dirty="0"/>
                        <a:t>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fr-FR" sz="7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Événements survenus sur le dossier à transformer et concaténer à partir de la liste des événements disponibles au niveau du dossier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Possiblement plusieurs centaines d’événements survenus dans la vie d’un dossier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17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61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2F508F52-A184-B798-052C-2B76F92531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102712"/>
              </p:ext>
            </p:extLst>
          </p:nvPr>
        </p:nvGraphicFramePr>
        <p:xfrm>
          <a:off x="342537" y="153492"/>
          <a:ext cx="11509832" cy="3703320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2877458">
                  <a:extLst>
                    <a:ext uri="{9D8B030D-6E8A-4147-A177-3AD203B41FA5}">
                      <a16:colId xmlns:a16="http://schemas.microsoft.com/office/drawing/2014/main" val="2981361240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827887397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3752240465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775047706"/>
                    </a:ext>
                  </a:extLst>
                </a:gridCol>
              </a:tblGrid>
              <a:tr h="159434">
                <a:tc gridSpan="4"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Métadonnées associées aux terrains (pour chaque terrain associé à la DAU)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935806"/>
                  </a:ext>
                </a:extLst>
              </a:tr>
              <a:tr h="159434">
                <a:tc>
                  <a:txBody>
                    <a:bodyPr/>
                    <a:lstStyle/>
                    <a:p>
                      <a:r>
                        <a:rPr lang="fr-FR" sz="1200" dirty="0"/>
                        <a:t>Métadonnées « Guide de sélection </a:t>
                      </a:r>
                      <a:r>
                        <a:rPr lang="fr-FR" sz="1200" dirty="0" err="1"/>
                        <a:t>SIAF</a:t>
                      </a:r>
                      <a:r>
                        <a:rPr lang="fr-FR" sz="1200" dirty="0"/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Champ Plat’AU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Exemple : dossier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KVM-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QYN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JRK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Commentaires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076484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Adresse du terrain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terrains.adresses.noVoie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terrains.libTypeVoie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terrains.nomVoie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terrains.nomLieuDit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terrains.nomLocalite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terrains.codePostal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terrains.noBoitePostale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terrains.noCedex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terrains.nomPays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</a:t>
                      </a:r>
                    </a:p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la Gare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Tarare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69170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Informations à concaténer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182107"/>
                  </a:ext>
                </a:extLst>
              </a:tr>
              <a:tr h="384858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Référence cadastrale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terrains.refCadastrales.prefixeReference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terrains.refCadastrales.sectionReference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terrains.refCadastrales.noReference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</a:t>
                      </a:r>
                    </a:p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Informations à concaténer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357132"/>
                  </a:ext>
                </a:extLst>
              </a:tr>
              <a:tr h="81590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Coordonnées GPS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Projet.latitude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Projet.longitude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Information « projet » et non « terrain »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235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 qui indique si le terrain se situe dans un lotissement ou non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terrains.boEstSitueDansUnLotissement</a:t>
                      </a:r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False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Remplacer False par Non et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True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par Oui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041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 qui indique si le terrain est situé dans une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OIN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(opération d’intérêt national)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boEstSitueDansUneOIN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False</a:t>
                      </a:r>
                    </a:p>
                    <a:p>
                      <a:pPr marL="0" algn="l" defTabSz="914400" rtl="0" eaLnBrk="1" fontAlgn="b" latinLnBrk="0" hangingPunct="1"/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Remplacer False par Non et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True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par Oui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00284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 qui indique si le terrain est situé dans une ZAC (zone d’aménagement concerté) (Utile)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terrains.boEstSitueDansUneZAC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False</a:t>
                      </a:r>
                    </a:p>
                    <a:p>
                      <a:pPr marL="0" algn="l" defTabSz="914400" rtl="0" eaLnBrk="1" fontAlgn="b" latinLnBrk="0" hangingPunct="1"/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Remplacer False par Non et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True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par Oui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4776818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hdDebutVersion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2023-04-27T08:55:05.717+02:00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7713546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terrains.noVersion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146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480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4">
            <a:extLst>
              <a:ext uri="{FF2B5EF4-FFF2-40B4-BE49-F238E27FC236}">
                <a16:creationId xmlns:a16="http://schemas.microsoft.com/office/drawing/2014/main" id="{147FBF0A-25F9-A81F-F8E4-244481304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318901"/>
              </p:ext>
            </p:extLst>
          </p:nvPr>
        </p:nvGraphicFramePr>
        <p:xfrm>
          <a:off x="342537" y="153028"/>
          <a:ext cx="11509832" cy="5977890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2877458">
                  <a:extLst>
                    <a:ext uri="{9D8B030D-6E8A-4147-A177-3AD203B41FA5}">
                      <a16:colId xmlns:a16="http://schemas.microsoft.com/office/drawing/2014/main" val="2981361240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827887397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3752240465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867516136"/>
                    </a:ext>
                  </a:extLst>
                </a:gridCol>
              </a:tblGrid>
              <a:tr h="159434">
                <a:tc gridSpan="4"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Métadonnées associées aux personnes concernées (pour chaque personne associée à la DAU)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935806"/>
                  </a:ext>
                </a:extLst>
              </a:tr>
              <a:tr h="159434">
                <a:tc>
                  <a:txBody>
                    <a:bodyPr/>
                    <a:lstStyle/>
                    <a:p>
                      <a:r>
                        <a:rPr lang="fr-FR" sz="1200" dirty="0"/>
                        <a:t>Métadonnées « Guide de sélection </a:t>
                      </a:r>
                      <a:r>
                        <a:rPr lang="fr-FR" sz="1200" dirty="0" err="1"/>
                        <a:t>SIAF</a:t>
                      </a:r>
                      <a:r>
                        <a:rPr lang="fr-FR" sz="1200" dirty="0"/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Champ Plat’AU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Exemple : dossier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KVM-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QYN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JRK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Commentaires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076484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Pétitionnaire (ou son mandataire le cas échéant)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171450" marR="0" lvl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personnes.boEstPersonneMorale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personnes.prenoms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personnes.noms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personnes.libpaysnaissance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personnes.noDepartementNaissance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personnes.libCommuneNaissance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personnes.dtNaissance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personnes.adressecourante.novoie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personnes.adressecourante.libtypevoie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personnes.adressecourante.nomvoie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personnes.adressecourante.nomlieudit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personnes.adressecourante.nomlocalite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personnes.adressecourante.codepostal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personnes.adressecourante.noboitepostale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personnes.adressecourante.nocedex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personnes.adressecourante.nompays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personnes.roles.nomrole.idNom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personnes.roles.nomrole.LibNom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personnes.noVersion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personnes.hdDebutVersion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NEANT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personnes.boEstPersonneMorale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= false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Informations à concaténer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arianne"/>
                          <a:ea typeface="+mn-ea"/>
                          <a:cs typeface="+mn-cs"/>
                        </a:rPr>
                        <a:t>Bénéficiaire du transfert le cas échéant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(Essentielle) : correspondance à confirmer</a:t>
                      </a:r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Marianne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182107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Architecte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dossier.terrains.refCadastrales.prefixeReference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dossier.terrains.refCadastrales.sectionReference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dossier.terrains.refCadastrales.noReference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000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AS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0130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357132"/>
                  </a:ext>
                </a:extLst>
              </a:tr>
              <a:tr h="170175"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Paysagiste concepteur (Essentielle)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dossier.latitude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dossier.longitude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618973"/>
                  </a:ext>
                </a:extLst>
              </a:tr>
              <a:tr h="21154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arianne"/>
                          <a:ea typeface="+mn-ea"/>
                          <a:cs typeface="+mn-cs"/>
                        </a:rPr>
                        <a:t>Bénéficiaire du transfert le cas échéant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(Essentielle)</a:t>
                      </a:r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Marianne"/>
                        <a:ea typeface="+mn-ea"/>
                        <a:cs typeface="+mn-cs"/>
                      </a:endParaRPr>
                    </a:p>
                    <a:p>
                      <a:endParaRPr lang="fr-FR" dirty="0"/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3376082"/>
                  </a:ext>
                </a:extLst>
              </a:tr>
              <a:tr h="247840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personnes.boEstPersonneMorale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personnes.codeCategorieJuridique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personnes.LibTypeSociete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personnes.LibDenomination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personnes.libRaisonSociale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personnes.SIRET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personnes.adressecourante.novoie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personnes.adressecourante.libtypevoie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personnes.adressecourante.nomvoie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personnes.adressecourante.nomlieudit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personnes.adressecourante.nomlocalite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personnes.adressecourante.codepostal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personnes.adressecourante.noboitepostale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personnes.adressecourante.nocedex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personnes.adressecourante.nompays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personnes.roles.nomrole.idNom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personnes.roles.nomrole.LibNom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personnes.noVersion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171450" indent="-1714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personnes.hdDebutVersion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true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5710</a:t>
                      </a: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SNCF GARES ET CONNEXIONS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44457238200034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129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Rue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Servient</a:t>
                      </a: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LYON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69003</a:t>
                      </a: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France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3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Représentant</a:t>
                      </a:r>
                    </a:p>
                    <a:p>
                      <a:pPr algn="l" fontAlgn="t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2023-04-27T08:55:05.717+02:00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personnes.boEstPersonneMorale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=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true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Informations à concaténer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Marianne"/>
                          <a:ea typeface="+mn-ea"/>
                          <a:cs typeface="+mn-cs"/>
                        </a:rPr>
                        <a:t>Bénéficiaire du transfert le cas échéant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(Essentielle) : correspondance à confirmer</a:t>
                      </a:r>
                      <a:endParaRPr lang="fr-F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Marianne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50029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778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4">
            <a:extLst>
              <a:ext uri="{FF2B5EF4-FFF2-40B4-BE49-F238E27FC236}">
                <a16:creationId xmlns:a16="http://schemas.microsoft.com/office/drawing/2014/main" id="{3DDB3537-8399-B5D1-E7C0-FF91F204E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675873"/>
              </p:ext>
            </p:extLst>
          </p:nvPr>
        </p:nvGraphicFramePr>
        <p:xfrm>
          <a:off x="342537" y="153492"/>
          <a:ext cx="11509832" cy="4727445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2877458">
                  <a:extLst>
                    <a:ext uri="{9D8B030D-6E8A-4147-A177-3AD203B41FA5}">
                      <a16:colId xmlns:a16="http://schemas.microsoft.com/office/drawing/2014/main" val="2981361240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827887397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3752240465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161434161"/>
                    </a:ext>
                  </a:extLst>
                </a:gridCol>
              </a:tblGrid>
              <a:tr h="159434">
                <a:tc gridSpan="4"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Métadonnées associées aux pièces pétitionnaires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935806"/>
                  </a:ext>
                </a:extLst>
              </a:tr>
              <a:tr h="159434">
                <a:tc>
                  <a:txBody>
                    <a:bodyPr/>
                    <a:lstStyle/>
                    <a:p>
                      <a:r>
                        <a:rPr lang="fr-FR" sz="1200" dirty="0"/>
                        <a:t>Métadonnées « Guide de sélection </a:t>
                      </a:r>
                      <a:r>
                        <a:rPr lang="fr-FR" sz="1200" dirty="0" err="1"/>
                        <a:t>SIAF</a:t>
                      </a:r>
                      <a:r>
                        <a:rPr lang="fr-FR" sz="1200" dirty="0"/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Champ Plat’AU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Exemple : dossier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KVM-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QYN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JRK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Commentaires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076484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Type de document (essentielle)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nomTypePiece.idNom</a:t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nomTypePiece.libNom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nomNaturePiece.idNom</a:t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nomNaturePiece.libNom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47</a:t>
                      </a:r>
                    </a:p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Document graphique permettant d’apprécier l’insertion du projet de construction dans son environnement</a:t>
                      </a:r>
                    </a:p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</a:t>
                      </a:r>
                    </a:p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Initiale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Utilité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idNom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?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182107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Dates extrêmes du document (essentielle)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Redondant avec dates extrêmes du dossier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357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Support de l’original (essentielle)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Dossier.nomModaliteDepot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 liée au dossier et nom à la pièce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618973"/>
                  </a:ext>
                </a:extLst>
              </a:tr>
              <a:tr h="123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Statut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nomEtatPiece.idNom</a:t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nomEtatPiece.libNom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2</a:t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</a:b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Déposée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Utilité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idNom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?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00284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Version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noVersion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Numéro de version technique à distinguer des versions de pièces modificatives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4776818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Auteur / Émetteur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L’émetteur est le pétitionnaire ayant déposé le dossier, pas de distinction au niveau des pièces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182991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Signataire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Les signataires des pièces ne sont pas référencés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5415667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Informations complémentaires au guide de sélection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624116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Identifiant de la pièce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idPiece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L0X-JX3-8YK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1902636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de dépôt de la pièce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dtDepot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18/04/2023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936621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de la dernière version de la pièce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hdDebutVersion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2023-05-23T15:24:42.785+02:00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4049536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Numéro de version de la pièce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noVersion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3558506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Référence de la livraison numérisation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livraisonNumerisation.txEndosLivraison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Dossiers numérisés via NUV’AU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026837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Référence de la pièce numérisée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txEndosNumerisation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DAU_230427_99_EMAILDDT_005_001_0005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Dossiers numérisés via NUV’AU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884453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Empreinte du binaire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hash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cffceca919584581aabc0b7fed4211b19dc4ee85505926e6dd20f75ea39b495f77f06fc82f0f5e1e31312b73915d28f68333b741c9033cd0ff28da07f0952903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6903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Désignation du binaire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 fichier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39E705BE-3045-4081-A368-4313E2112E0A.pdf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9461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3654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4">
            <a:extLst>
              <a:ext uri="{FF2B5EF4-FFF2-40B4-BE49-F238E27FC236}">
                <a16:creationId xmlns:a16="http://schemas.microsoft.com/office/drawing/2014/main" id="{3DDB3537-8399-B5D1-E7C0-FF91F204E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027390"/>
              </p:ext>
            </p:extLst>
          </p:nvPr>
        </p:nvGraphicFramePr>
        <p:xfrm>
          <a:off x="342537" y="153492"/>
          <a:ext cx="11509832" cy="3955920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2877458">
                  <a:extLst>
                    <a:ext uri="{9D8B030D-6E8A-4147-A177-3AD203B41FA5}">
                      <a16:colId xmlns:a16="http://schemas.microsoft.com/office/drawing/2014/main" val="2981361240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827887397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3752240465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3093355062"/>
                    </a:ext>
                  </a:extLst>
                </a:gridCol>
              </a:tblGrid>
              <a:tr h="159434">
                <a:tc gridSpan="4"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Métadonnées associées aux consultations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935806"/>
                  </a:ext>
                </a:extLst>
              </a:tr>
              <a:tr h="159434">
                <a:tc>
                  <a:txBody>
                    <a:bodyPr/>
                    <a:lstStyle/>
                    <a:p>
                      <a:r>
                        <a:rPr lang="fr-FR" sz="1200" dirty="0"/>
                        <a:t>Métadonnées « Guide de sélection </a:t>
                      </a:r>
                      <a:r>
                        <a:rPr lang="fr-FR" sz="1200" dirty="0" err="1"/>
                        <a:t>SIAF</a:t>
                      </a:r>
                      <a:r>
                        <a:rPr lang="fr-FR" sz="1200" dirty="0"/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Champ Plat’AU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Exemple : dossier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KVM-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QYN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JRK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Commentaires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076484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Type de document (essentielle)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nomTypeConsultation.idNom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nomTypeConsultation.LibNom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nomObjetConsultation.idNom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nomObjetConsultation.libNom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</a:t>
                      </a:r>
                    </a:p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Obligatoire</a:t>
                      </a:r>
                    </a:p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Pour avis et/ou formulation de prescriptions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Utilité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idNom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?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182107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Dates extrêmes du document (essentielle)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Redondant avec dates extrêmes du dossier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357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Support de l’original (essentielle)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Correspondance à établir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618973"/>
                  </a:ext>
                </a:extLst>
              </a:tr>
              <a:tr h="123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Statut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nomEtatConsultation.idNom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nomEtatConsultation.libNom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Versée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00284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Version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noVersion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4776818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Auteur / Émetteur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idServiceConsultant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Acteur.designationacteur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(service consultant)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14L-6RG-KW0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DDT-69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Informations nominatives disponibles ? Nécessaires ?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182991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Signataire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Pas de signature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5415667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Informations complémentaires au guide de sélection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4891915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Référence de la consultation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idConsultation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L2M-NQ4-3ML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1902636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de la consultation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dtConsultation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02/05/2023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105684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Destinataire de la consultation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idServiceConsulte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Acteur.designationacteur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(service consulté)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7OQ-2ZX-0KQ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Suez Eau France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9235155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Objet de la consultation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txObjetDeLaConsultation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677009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Existence de contenus binaires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Documents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 binaires peuvent-ils être associés aux consultations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304809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Empreintes des contenus binaires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hash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Autant de fois que de binaires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308553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Désignation des contenus binaires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 fichier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Autant de fois que de binaires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30769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0431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4">
            <a:extLst>
              <a:ext uri="{FF2B5EF4-FFF2-40B4-BE49-F238E27FC236}">
                <a16:creationId xmlns:a16="http://schemas.microsoft.com/office/drawing/2014/main" id="{4AFD36EB-FEC4-1E03-900D-51B1ADE151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335503"/>
              </p:ext>
            </p:extLst>
          </p:nvPr>
        </p:nvGraphicFramePr>
        <p:xfrm>
          <a:off x="341085" y="153492"/>
          <a:ext cx="11509832" cy="3816090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2877458">
                  <a:extLst>
                    <a:ext uri="{9D8B030D-6E8A-4147-A177-3AD203B41FA5}">
                      <a16:colId xmlns:a16="http://schemas.microsoft.com/office/drawing/2014/main" val="2981361240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827887397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3752240465"/>
                    </a:ext>
                  </a:extLst>
                </a:gridCol>
                <a:gridCol w="2877458">
                  <a:extLst>
                    <a:ext uri="{9D8B030D-6E8A-4147-A177-3AD203B41FA5}">
                      <a16:colId xmlns:a16="http://schemas.microsoft.com/office/drawing/2014/main" val="1597656880"/>
                    </a:ext>
                  </a:extLst>
                </a:gridCol>
              </a:tblGrid>
              <a:tr h="159434">
                <a:tc gridSpan="4"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Métadonnées associées aux avis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935806"/>
                  </a:ext>
                </a:extLst>
              </a:tr>
              <a:tr h="159434">
                <a:tc>
                  <a:txBody>
                    <a:bodyPr/>
                    <a:lstStyle/>
                    <a:p>
                      <a:r>
                        <a:rPr lang="fr-FR" sz="1200" dirty="0"/>
                        <a:t>Métadonnées « Guide de sélection </a:t>
                      </a:r>
                      <a:r>
                        <a:rPr lang="fr-FR" sz="1200" dirty="0" err="1"/>
                        <a:t>SIAF</a:t>
                      </a:r>
                      <a:r>
                        <a:rPr lang="fr-FR" sz="1200" dirty="0"/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Champ Plat’AU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Exemple : dossier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KVM-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QYN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-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JRK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Commentaires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076484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Type de document (essentielle)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nomTypeAvis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182107"/>
                  </a:ext>
                </a:extLst>
              </a:tr>
              <a:tr h="1649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Dates extrêmes du document (essentielle)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Redondant avec dates extrêmes du dossier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357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Support de l’original (essentielle)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Correspondance à établir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618973"/>
                  </a:ext>
                </a:extLst>
              </a:tr>
              <a:tr h="123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Statut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Existence de statut sur les avis ?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00284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Version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4776818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Auteur / Émetteur (Utile)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nomAuteur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prenomAuteur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AVIS’AU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Batch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Informations nominatives disponibles ? Nécessaires ?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182991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Signataire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Pas de signature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5415667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Informations complémentaires au guide de sélection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473307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Objet de l’avis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txAvis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Avis tacite généré automatiquement par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AVIS’AU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 suite au dépassement de la date limite de réponse (02/06/2023)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5129513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Nature de l’avis rendu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nomNatureAvisRendu.idNom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nomNatureAvisRendu.libNom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</a:t>
                      </a:r>
                    </a:p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Favorable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789535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Identifiant de l’avis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IdAvis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OQX-EDD-8PL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1902636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Date de l’avis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hdDebutVersion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2023-06-04T03:31:30.361+02:00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1727737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Numéro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noversion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19467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Existence de contenus binaires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documents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Null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Marianne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1403919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Empreintes des contenus binaires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Hash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Autant de fois que de binaires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69030"/>
                  </a:ext>
                </a:extLst>
              </a:tr>
              <a:tr h="370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Désignation des contenus binaires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rianne"/>
                        </a:rPr>
                        <a:t>Nom fichier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Null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Autant de fois que de binaires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069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98379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b8b6d5-7cef-4aea-bbc5-0c4b4f36c701">
      <Terms xmlns="http://schemas.microsoft.com/office/infopath/2007/PartnerControls"/>
    </lcf76f155ced4ddcb4097134ff3c332f>
    <TaxCatchAll xmlns="78294f20-0394-4b97-8f5a-6f9a68a150b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259489EAF327488F542DF64D60E874" ma:contentTypeVersion="17" ma:contentTypeDescription="Crée un document." ma:contentTypeScope="" ma:versionID="ae7cef69921c491458581b64f963732e">
  <xsd:schema xmlns:xsd="http://www.w3.org/2001/XMLSchema" xmlns:xs="http://www.w3.org/2001/XMLSchema" xmlns:p="http://schemas.microsoft.com/office/2006/metadata/properties" xmlns:ns2="67b8b6d5-7cef-4aea-bbc5-0c4b4f36c701" xmlns:ns3="78294f20-0394-4b97-8f5a-6f9a68a150b2" targetNamespace="http://schemas.microsoft.com/office/2006/metadata/properties" ma:root="true" ma:fieldsID="0acd050dac11ec2373bb4461565d03b4" ns2:_="" ns3:_="">
    <xsd:import namespace="67b8b6d5-7cef-4aea-bbc5-0c4b4f36c701"/>
    <xsd:import namespace="78294f20-0394-4b97-8f5a-6f9a68a150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b8b6d5-7cef-4aea-bbc5-0c4b4f36c7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e9245156-cf75-416d-817b-59959186f5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294f20-0394-4b97-8f5a-6f9a68a150b2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7499c85-a9c1-4134-81c8-d836642a9841}" ma:internalName="TaxCatchAll" ma:showField="CatchAllData" ma:web="78294f20-0394-4b97-8f5a-6f9a68a150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189D9F-8FC2-412B-A872-A2F04E5FD093}">
  <ds:schemaRefs>
    <ds:schemaRef ds:uri="http://schemas.microsoft.com/office/2006/metadata/properties"/>
    <ds:schemaRef ds:uri="http://schemas.microsoft.com/office/infopath/2007/PartnerControls"/>
    <ds:schemaRef ds:uri="67b8b6d5-7cef-4aea-bbc5-0c4b4f36c701"/>
    <ds:schemaRef ds:uri="78294f20-0394-4b97-8f5a-6f9a68a150b2"/>
  </ds:schemaRefs>
</ds:datastoreItem>
</file>

<file path=customXml/itemProps2.xml><?xml version="1.0" encoding="utf-8"?>
<ds:datastoreItem xmlns:ds="http://schemas.openxmlformats.org/officeDocument/2006/customXml" ds:itemID="{E37B7DA8-F4D6-4CB8-997E-A75F1D8769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b8b6d5-7cef-4aea-bbc5-0c4b4f36c701"/>
    <ds:schemaRef ds:uri="78294f20-0394-4b97-8f5a-6f9a68a150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C7515D-494A-4139-9725-00694EEA40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2924</Words>
  <Application>Microsoft Office PowerPoint</Application>
  <PresentationFormat>Grand écran</PresentationFormat>
  <Paragraphs>584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Marianne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Frédéric Clavurier</dc:creator>
  <cp:lastModifiedBy>Frédéric Clavurier</cp:lastModifiedBy>
  <cp:revision>4</cp:revision>
  <dcterms:created xsi:type="dcterms:W3CDTF">2023-07-18T14:33:56Z</dcterms:created>
  <dcterms:modified xsi:type="dcterms:W3CDTF">2023-07-27T13:02:35Z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0x01010080259489EAF327488F542DF64D60E874</vt:lpwstr>
  </property>
  <property fmtid="{D5CDD505-2E9C-101B-9397-08002B2CF9AE}" pid="3" name="MediaServiceImageTags">
    <vt:lpwstr/>
  </property>
</Properties>
</file>